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359d3bf5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359d3bf5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359d3bf5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359d3bf5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359d3bf5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359d3bf5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c534ba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c534ba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c534ba4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c534ba4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c534ba4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c534ba4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Achat en ligne</a:t>
            </a:r>
            <a:br>
              <a:rPr lang="fr"/>
            </a:br>
            <a:r>
              <a:rPr lang="fr"/>
              <a:t>Comment faire ?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en ligne, sécurisation, choisir le bon site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800" y="802325"/>
            <a:ext cx="3713700" cy="3466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Service bancaire en ligne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175" y="2003400"/>
            <a:ext cx="1516126" cy="151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200" y="2193113"/>
            <a:ext cx="1136700" cy="11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0550" y="433650"/>
            <a:ext cx="2524800" cy="14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25" y="3913950"/>
            <a:ext cx="4355502" cy="8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1900" y="3297270"/>
            <a:ext cx="2962100" cy="1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</a:rPr>
              <a:t>Sécurisation à double facteurs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7650" y="23081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</a:rPr>
              <a:t>Par SMS</a:t>
            </a:r>
            <a:br>
              <a:rPr lang="fr" sz="2000">
                <a:solidFill>
                  <a:schemeClr val="dk2"/>
                </a:solidFill>
              </a:rPr>
            </a:br>
            <a:endParaRPr sz="2000">
              <a:solidFill>
                <a:schemeClr val="dk2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</a:rPr>
              <a:t>Par téléphone (Application bancaire)</a:t>
            </a:r>
            <a:br>
              <a:rPr lang="fr" sz="2000">
                <a:solidFill>
                  <a:schemeClr val="dk2"/>
                </a:solidFill>
              </a:rPr>
            </a:br>
            <a:endParaRPr sz="2000">
              <a:solidFill>
                <a:schemeClr val="dk2"/>
              </a:solidFill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fr" sz="2000">
                <a:solidFill>
                  <a:schemeClr val="dk2"/>
                </a:solidFill>
              </a:rPr>
              <a:t>Aucune sécurisation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000" y="0"/>
            <a:ext cx="1688475" cy="12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7650" y="1212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Choisir le bon site 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86175" y="1747925"/>
            <a:ext cx="8557800" cy="3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3357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6968"/>
              <a:buFont typeface="Arial"/>
              <a:buChar char="●"/>
            </a:pPr>
            <a:r>
              <a:rPr b="1" lang="fr" sz="6139">
                <a:solidFill>
                  <a:srgbClr val="FF9900"/>
                </a:solidFill>
              </a:rPr>
              <a:t>La réputation du site :</a:t>
            </a:r>
            <a:r>
              <a:rPr b="1" lang="fr" sz="5339">
                <a:solidFill>
                  <a:srgbClr val="FF9900"/>
                </a:solidFill>
              </a:rPr>
              <a:t> </a:t>
            </a:r>
            <a:r>
              <a:rPr lang="fr" sz="6000">
                <a:solidFill>
                  <a:schemeClr val="dk2"/>
                </a:solidFill>
              </a:rPr>
              <a:t>Vérifier</a:t>
            </a:r>
            <a:r>
              <a:rPr lang="fr" sz="6000">
                <a:solidFill>
                  <a:schemeClr val="dk2"/>
                </a:solidFill>
              </a:rPr>
              <a:t> les avis des autres utilisateurs pour éviter les arnaques.</a:t>
            </a:r>
            <a:endParaRPr sz="6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39">
              <a:solidFill>
                <a:srgbClr val="000000"/>
              </a:solidFill>
            </a:endParaRPr>
          </a:p>
          <a:p>
            <a:pPr indent="-31335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6968"/>
              <a:buFont typeface="Arial"/>
              <a:buChar char="●"/>
            </a:pPr>
            <a:r>
              <a:rPr b="1" lang="fr" sz="6139">
                <a:solidFill>
                  <a:srgbClr val="FF9900"/>
                </a:solidFill>
              </a:rPr>
              <a:t>Les conditions de retour et de remboursement :</a:t>
            </a:r>
            <a:r>
              <a:rPr lang="fr" sz="5339">
                <a:solidFill>
                  <a:srgbClr val="FF9900"/>
                </a:solidFill>
              </a:rPr>
              <a:t> </a:t>
            </a:r>
            <a:r>
              <a:rPr lang="fr" sz="6000">
                <a:solidFill>
                  <a:schemeClr val="dk2"/>
                </a:solidFill>
              </a:rPr>
              <a:t>S’assurer que le site propose des politiques claires de retour, échange ou remboursement.</a:t>
            </a:r>
            <a:endParaRPr sz="5339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39">
              <a:solidFill>
                <a:srgbClr val="000000"/>
              </a:solidFill>
            </a:endParaRPr>
          </a:p>
          <a:p>
            <a:pPr indent="-31335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6968"/>
              <a:buFont typeface="Arial"/>
              <a:buChar char="●"/>
            </a:pPr>
            <a:r>
              <a:rPr b="1" lang="fr" sz="6139">
                <a:solidFill>
                  <a:srgbClr val="FF9900"/>
                </a:solidFill>
              </a:rPr>
              <a:t>La sécurité des paiements :</a:t>
            </a:r>
            <a:r>
              <a:rPr lang="fr" sz="5339">
                <a:solidFill>
                  <a:srgbClr val="000000"/>
                </a:solidFill>
              </a:rPr>
              <a:t> </a:t>
            </a:r>
            <a:r>
              <a:rPr lang="fr" sz="6000">
                <a:solidFill>
                  <a:schemeClr val="dk2"/>
                </a:solidFill>
              </a:rPr>
              <a:t>Choisir des sites qui utilisent des protocoles de sécurité et qui offrent des moyens de paiement sécurisés.</a:t>
            </a:r>
            <a:endParaRPr sz="5339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39">
              <a:solidFill>
                <a:srgbClr val="000000"/>
              </a:solidFill>
            </a:endParaRPr>
          </a:p>
          <a:p>
            <a:pPr indent="-31335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6968"/>
              <a:buFont typeface="Arial"/>
              <a:buChar char="●"/>
            </a:pPr>
            <a:r>
              <a:rPr b="1" lang="fr" sz="6139">
                <a:solidFill>
                  <a:srgbClr val="FF9900"/>
                </a:solidFill>
              </a:rPr>
              <a:t>Les frais supplémentaires :</a:t>
            </a:r>
            <a:r>
              <a:rPr lang="fr" sz="5339">
                <a:solidFill>
                  <a:srgbClr val="000000"/>
                </a:solidFill>
              </a:rPr>
              <a:t> </a:t>
            </a:r>
            <a:r>
              <a:rPr lang="fr" sz="6000">
                <a:solidFill>
                  <a:schemeClr val="dk2"/>
                </a:solidFill>
              </a:rPr>
              <a:t>Faites attention aux frais cachés comme les frais de livraison, les taxes, ou d'éventuels frais de douane si vous commandez à l'international.</a:t>
            </a:r>
            <a:br>
              <a:rPr lang="fr" sz="6000"/>
            </a:br>
            <a:endParaRPr sz="6000"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000" y="0"/>
            <a:ext cx="1688475" cy="12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Choisir le bon site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523475"/>
            <a:ext cx="571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27875"/>
            <a:ext cx="3486725" cy="19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6550" y="2724175"/>
            <a:ext cx="2818500" cy="226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21709" l="2447" r="20111" t="0"/>
          <a:stretch/>
        </p:blipFill>
        <p:spPr>
          <a:xfrm>
            <a:off x="0" y="963113"/>
            <a:ext cx="9143998" cy="333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894100" y="-74075"/>
            <a:ext cx="33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SYNTAXE </a:t>
            </a:r>
            <a:endParaRPr b="1" sz="2500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377"/>
              <a:t>Les</a:t>
            </a:r>
            <a:r>
              <a:rPr lang="fr"/>
              <a:t> </a:t>
            </a:r>
            <a:r>
              <a:rPr lang="fr" sz="3377"/>
              <a:t>détails :</a:t>
            </a:r>
            <a:endParaRPr sz="3377"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27650" y="1921275"/>
            <a:ext cx="7688700" cy="27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Frais de livraison</a:t>
            </a:r>
            <a:br>
              <a:rPr lang="fr" sz="2000"/>
            </a:b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Frais de douane</a:t>
            </a:r>
            <a:br>
              <a:rPr lang="fr" sz="2000"/>
            </a:br>
            <a:endParaRPr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/>
              <a:t>Délai de livraison</a:t>
            </a:r>
            <a:endParaRPr sz="20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875" y="0"/>
            <a:ext cx="2894124" cy="289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3133">
            <a:off x="-659050" y="2391032"/>
            <a:ext cx="4136149" cy="21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